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>
      <p:cViewPr varScale="1">
        <p:scale>
          <a:sx n="114" d="100"/>
          <a:sy n="114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954AC-CB31-4C6C-BAE8-2ADB79B2B93D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17EF0-B8A0-4343-B2C9-76EAC36D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17EF0-B8A0-4343-B2C9-76EAC36DC2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17EF0-B8A0-4343-B2C9-76EAC36DC2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65B850-2178-493A-9A39-B82ED75EC888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86-19F3-420A-A84C-C7838F3751D4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AD6-6BAA-4D4F-80C6-24337180EDDC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016B-A9B0-4911-B245-3017C2B8A896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F77E-BDE6-4B35-91C3-799F7ED681E7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C60-E5C8-400C-B53F-2E987DBA7E6A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1AE2-55B6-49AC-B79B-6D6C9A9055C9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2FE2-6D4F-49DD-8077-0B5F3194949B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6FA-ADDB-4E8B-97A7-BC5F245F1680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8570A55-BD99-4BEF-90C6-CCEA3B75B387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FC5C7D-E19C-4BD3-986C-27F8310A11D7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E41AC9-8615-44DD-93A3-C10D62FBA0BF}" type="datetime1">
              <a:rPr lang="en-US" smtClean="0"/>
              <a:pPr/>
              <a:t>05/04/2024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8452CA-ABF0-4EB2-B4B0-BACBA2BBC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2286000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>Klimatske promjene i Plan integralnog upravljanja obalnim područjem Šibensko-kninske županije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Student: Božidar Župan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Izvođač kolegija: Dr sc. Ivan </a:t>
            </a:r>
            <a:r>
              <a:rPr lang="hr-H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Toman</a:t>
            </a:r>
            <a:endParaRPr lang="hr-H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Kolegij: Upravljanje rizicima u pomorstvu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86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Sveučilište u Zadru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Pomorski odjel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Organizacija u pomorstvu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876800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Zadar, svibanj 2024.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7AD8350-8665-457C-B484-653DE756B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4" y="5269739"/>
            <a:ext cx="1331698" cy="13316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6A2A662-65A2-4BBA-BC4E-EF3A6629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72" y="838200"/>
            <a:ext cx="8382000" cy="4525963"/>
          </a:xfrm>
        </p:spPr>
        <p:txBody>
          <a:bodyPr>
            <a:noAutofit/>
          </a:bodyPr>
          <a:lstStyle/>
          <a:p>
            <a:r>
              <a:rPr lang="pl-PL" sz="2000" dirty="0"/>
              <a:t>porast morske razine na globalnoj razini do kraja 21. stoljeća najčešće variraju od 0,18 m do ≥ 1 m u odnosu na današnju razinu. </a:t>
            </a:r>
          </a:p>
          <a:p>
            <a:r>
              <a:rPr lang="hr-HR" sz="2000" dirty="0"/>
              <a:t>učinci klimatskih pritisaka: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upravljanje pitkom i morskom vodom 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rizik od poplava obalnih područja i erozije obala. 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proizvodnju hrane, ruralni razvoj te cjelokupni hranidbeni lanac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biološku raznolikost na kopnu i u moru. 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utjecaj na različite gospodarske sektore poput turizma, lučkih aktivnosti, prometa, proizvodnje i energetike.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Zdravlje ljudi i ekosustava također će biti pogođeno, s posebnim rizicima od ekstremnih vremenskih uvjeta kao što su olujna nevremena, poplave, suše i toplotni udari, </a:t>
            </a:r>
          </a:p>
          <a:p>
            <a:pPr marL="566928" indent="-457200">
              <a:buFont typeface="+mj-lt"/>
              <a:buAutoNum type="arabicPeriod"/>
            </a:pPr>
            <a:r>
              <a:rPr lang="hr-HR" sz="2000" dirty="0"/>
              <a:t>Povećani rizik od požara.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5919772-9AEA-4DE3-BC71-F82BF5CD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ADF98B9-CEA0-4167-A92E-F234EE25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59" y="58758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/>
              <a:t>Učinci klimatskih promjena u obalnom području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293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5E92908-1862-4A9C-9C73-D015C840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1800" dirty="0"/>
              <a:t>Tijekom izrade Obalnog plana izrađene su i 3 studije čiji su nalazi od posebne važnosti za pripremu ovih preporuka. </a:t>
            </a:r>
          </a:p>
          <a:p>
            <a:pPr marL="624078" indent="-514350">
              <a:buFont typeface="+mj-lt"/>
              <a:buAutoNum type="arabicPeriod"/>
            </a:pPr>
            <a:r>
              <a:rPr lang="hr-HR" sz="1800" b="1" u="sng" dirty="0"/>
              <a:t>Procjena mogućih šteta od podizanja razine mora za Republiku Hrvatsku uključujući troškove i koristi od prilagodbe: </a:t>
            </a:r>
            <a:r>
              <a:rPr lang="hr-HR" sz="1800" dirty="0"/>
              <a:t>Ova studija istražuje potencijalne štete uzrokovane porastom razine mora za Republiku Hrvatsku, uz procjenu troškova i koristi prilagodbe na razini države. Procjena je pokazala da područja s najvećim očekivanim štetama nisu i ne moraju uvijek biti područja s najvećim brojem ugroženih stanovnika.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B8DB1ED-E550-44E5-BD14-F312B06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8077957-1675-4FC7-B2A8-4C6C95E7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5. PREPORUKE ZA JAČANJE OTPORNOSTI OBALA NA UTJECAJE KLIMATSKIH PROMJENA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14712-A607-405B-B214-9C71BFB0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84556"/>
            <a:ext cx="4069717" cy="40697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5BC5F35-F85E-4C93-9B66-F45A4D75BCFE}"/>
              </a:ext>
            </a:extLst>
          </p:cNvPr>
          <p:cNvSpPr txBox="1"/>
          <p:nvPr/>
        </p:nvSpPr>
        <p:spPr>
          <a:xfrm>
            <a:off x="5029200" y="1661608"/>
            <a:ext cx="346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/>
              <a:t>Slika 2. Poplavljena šibenska riva</a:t>
            </a:r>
          </a:p>
        </p:txBody>
      </p:sp>
    </p:spTree>
    <p:extLst>
      <p:ext uri="{BB962C8B-B14F-4D97-AF65-F5344CB8AC3E}">
        <p14:creationId xmlns:p14="http://schemas.microsoft.com/office/powerpoint/2010/main" val="309758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2C02775-C32B-45AF-B705-2C63319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5874544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hr-HR" b="1" u="sng" dirty="0"/>
              <a:t>Zbirna analiza ranjivosti na klimatske promjene za obalno područje županije</a:t>
            </a:r>
            <a:r>
              <a:rPr lang="hr-HR" u="sng" dirty="0"/>
              <a:t>: </a:t>
            </a:r>
            <a:r>
              <a:rPr lang="hr-HR" dirty="0"/>
              <a:t>Ova analiza istražuje ranjivost obalnog područja Šibensko-kninske županije na klimatske promjene, uključujući različite aspekte kao što su poplave, erozija obala i ekstremni vremenski uvjeti.  Zbirna analiza pokazala je da se 17%, odnosno 80 km obale nalazi u kategoriji velike ranjivosti.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hr-HR" b="1" u="sng" dirty="0"/>
              <a:t>Procjena lokalne ranjivosti na klimatsku varijabilnost i promjene za obalno područje županije: </a:t>
            </a:r>
            <a:r>
              <a:rPr lang="hr-HR" dirty="0"/>
              <a:t>Ova studija fokusira se na procjenu lokalne ranjivosti obalnog područja Šibensko-kninske županije na klimatsku varijabilnost i promjene. U županiji živi 7,8% ljudi s rizikom od poplava mora, no očekivane štete čine 18,75% od ukupnih šteta u RH. Procjena lokalne ranjivosti pokazala je da će najveće štete od klimatskih promjena u županiji biti štete od poplava uzrokovanih morem.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9604BE1-8386-492A-ABBE-E9F680D1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027134-1823-42A3-9162-479C565E1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81137"/>
            <a:ext cx="6705599" cy="4703153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9AF56F1-2879-4C44-878B-ABF09D77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7F68F3D-EE8F-449E-B497-9D7FC590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Ugroženost obalnog područja na učinke podizanja mora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247638-3611-499C-8573-870EC0F79DA1}"/>
              </a:ext>
            </a:extLst>
          </p:cNvPr>
          <p:cNvSpPr txBox="1"/>
          <p:nvPr/>
        </p:nvSpPr>
        <p:spPr>
          <a:xfrm>
            <a:off x="4057096" y="6184290"/>
            <a:ext cx="4576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/>
              <a:t>Slika </a:t>
            </a:r>
            <a:r>
              <a:rPr lang="hr-HR" sz="1600" i="1" dirty="0"/>
              <a:t>3</a:t>
            </a:r>
            <a:r>
              <a:rPr lang="sv-SE" sz="1600" i="1" dirty="0"/>
              <a:t>. Ugroženost obalnog područja na učinke podizanja mora</a:t>
            </a:r>
          </a:p>
        </p:txBody>
      </p:sp>
    </p:spTree>
    <p:extLst>
      <p:ext uri="{BB962C8B-B14F-4D97-AF65-F5344CB8AC3E}">
        <p14:creationId xmlns:p14="http://schemas.microsoft.com/office/powerpoint/2010/main" val="50076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2732FD1-DB52-4F50-ABAC-FD3D42AB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66" y="11660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Obalni zidovi</a:t>
            </a:r>
          </a:p>
          <a:p>
            <a:r>
              <a:rPr lang="hr-HR" sz="2400" dirty="0"/>
              <a:t>Svrha obalnih zidova je čvrsta i dugotrajna zaštita obala od erozije i urušavanja. Moraju se planirati tako da osiguraju dugotrajnu i sigurnu zaštitu obale od štetnih utjecaja mora. </a:t>
            </a:r>
          </a:p>
          <a:p>
            <a:pPr marL="109728" indent="0">
              <a:buNone/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Slika 4. Tipična izvedba obalnog zida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B5DF847-A920-47B7-B79F-5E002152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78397DB-1A5B-4E8D-97CA-212B1A85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hr-HR" dirty="0"/>
              <a:t>5.1 Zaštita obala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BA9F4D-8A15-412D-8FFD-857E5644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83190"/>
            <a:ext cx="6012716" cy="24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64AE525-DB63-479A-AFF3-1B8FDAA3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Adaptacija postojećih izgrađenih obala</a:t>
            </a:r>
          </a:p>
          <a:p>
            <a:r>
              <a:rPr lang="hr-HR" sz="2000" dirty="0">
                <a:effectLst/>
                <a:latin typeface="+mj-lt"/>
                <a:ea typeface="Times New Roman" panose="02020603050405020304" pitchFamily="18" charset="0"/>
              </a:rPr>
              <a:t>Klimatske promjene zahtijevat će prilagodbu već izgrađenih obalnih zidova, posebno onih unutar naselja. Ovi zidovi su često zaštićeni lukobranima ili drugim konstrukcijama te se suočavaju s negativnim utjecajem plimnih valova i olujnih stanja mora. </a:t>
            </a:r>
          </a:p>
          <a:p>
            <a:r>
              <a:rPr lang="hr-HR" sz="2000" dirty="0">
                <a:effectLst/>
                <a:latin typeface="+mj-lt"/>
                <a:ea typeface="Times New Roman" panose="02020603050405020304" pitchFamily="18" charset="0"/>
              </a:rPr>
              <a:t>Sve postojeće obalne zidove treba povisiti , a nove graditi uzimajući u obzir nove klimatske uvjete.</a:t>
            </a:r>
            <a:endParaRPr lang="hr-HR" sz="2000" dirty="0">
              <a:latin typeface="+mj-lt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endParaRPr lang="hr-HR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Slika </a:t>
            </a:r>
            <a:r>
              <a:rPr lang="hr-HR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Izgradnja obalnog zida na postojećoj obali visine 0,5 do 1,0 m, ovisno o potrebama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b="1" u="sng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4B2DB3D-EDDE-4C41-9F2D-7BBB0610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6BF855-B5D6-424D-8F33-2F56B8718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3962400"/>
            <a:ext cx="7162800" cy="20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7789C02-F1BF-4014-9C45-49180964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id="{B2EFCD17-B755-43A5-89F2-326009D5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8229600" cy="4525962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Izgradnja nove obale</a:t>
            </a:r>
          </a:p>
          <a:p>
            <a:r>
              <a:rPr lang="hr-HR" sz="2400" dirty="0">
                <a:effectLst/>
                <a:latin typeface="+mj-lt"/>
                <a:ea typeface="Times New Roman" panose="02020603050405020304" pitchFamily="18" charset="0"/>
              </a:rPr>
              <a:t>Proširenje obale može biti znatno, čak do stotinu metara ili više od postojeće linije obale, ako su za to opravdani tehnički, ekonomski i ekološki razlozi, te ako je prihvatljivo za lokalno stanovništvo. </a:t>
            </a:r>
          </a:p>
          <a:p>
            <a:pPr marL="109728" indent="0">
              <a:buNone/>
            </a:pP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Izgradnja nove obale i proširenje obalnog pojasa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b="1" u="sng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BEB755E-B7EC-474B-9ABD-DE2B26C4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429000"/>
            <a:ext cx="8001000" cy="18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8E7ED80-24BA-4184-B227-5FEE145A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Obnavljanje plaža</a:t>
            </a:r>
          </a:p>
          <a:p>
            <a:r>
              <a:rPr lang="hr-HR" sz="1800" dirty="0">
                <a:effectLst/>
                <a:latin typeface="+mj-lt"/>
                <a:ea typeface="Times New Roman" panose="02020603050405020304" pitchFamily="18" charset="0"/>
              </a:rPr>
              <a:t>Gubitak obalnih dijelova zbog erozije često zahtijeva nasipavanje kako bi se sanirao. Važno je koristiti materijal koji odgovara karakteristikama obale i njezinoj namjeni, poput pijeska za pješčane obale ili šljunka za šljunkovite obale. 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Slika </a:t>
            </a:r>
            <a:r>
              <a:rPr lang="hr-HR" sz="16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hr-HR" sz="1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hr-H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Primjeri obnavljanja plaža nasipanjem                  Slika 8.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Obnavljanje plaže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strojevima za jaružanje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endParaRPr lang="hr-HR" b="1" u="sng" dirty="0">
              <a:latin typeface="+mj-lt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136C9F80-D073-4C88-B36F-61FC7247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A4B669-A097-4103-AB90-6101C8211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4757" y="2677740"/>
            <a:ext cx="7223443" cy="33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B0AC548-4D47-4573-A174-1EC8856F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id="{EBCB5068-EE20-4C62-828C-F5D085E8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2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Pera – brane</a:t>
            </a:r>
          </a:p>
          <a:p>
            <a:r>
              <a:rPr lang="hr-HR" sz="1800" dirty="0">
                <a:effectLst/>
                <a:latin typeface="+mj-lt"/>
                <a:ea typeface="Times New Roman" panose="02020603050405020304" pitchFamily="18" charset="0"/>
              </a:rPr>
              <a:t>Pera-brane su nasuti materijal okomito na obalu do određene dubine. Svrha im je da zaustave horizontalni transport sedimenta duž obale. Pera zaustavljaju kretanje sedimenta na uzvodnoj strani i stvaraju nasip, odnosno plažu. Često se primjenjuju kako bi se smanjila veća erozija obala.</a:t>
            </a:r>
          </a:p>
          <a:p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Izvedba pera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b="1" u="sng" dirty="0">
              <a:latin typeface="+mj-lt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737E804-9AD5-47D3-B0EB-ABD9E66DFF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22" y="2971800"/>
            <a:ext cx="5050155" cy="292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95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2B488BB-886A-453D-A070-3555D65E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b="1" u="sng" dirty="0"/>
              <a:t>Obalne poplave i mjere zaštite</a:t>
            </a:r>
          </a:p>
          <a:p>
            <a:endParaRPr lang="hr-HR" b="1" u="sng" dirty="0"/>
          </a:p>
          <a:p>
            <a:pPr marL="109728" indent="0">
              <a:buNone/>
            </a:pPr>
            <a:r>
              <a:rPr lang="hr-HR" sz="2400" dirty="0"/>
              <a:t>   Kao rješenje se uglavnom koristi:</a:t>
            </a:r>
          </a:p>
          <a:p>
            <a:r>
              <a:rPr lang="hr-HR" sz="2400" dirty="0"/>
              <a:t>izgradnja nasipa i zaštitnih građevina oko područja uz izvedbu sustava drenaže unutar područja koje se štiti;</a:t>
            </a:r>
          </a:p>
          <a:p>
            <a:r>
              <a:rPr lang="hr-HR" sz="2400" dirty="0"/>
              <a:t>podizanje razine obala i visine građevina uz obalu kroz promjenu urbanističkih planova i drugu regulativnu dokumentaciju;</a:t>
            </a:r>
          </a:p>
          <a:p>
            <a:r>
              <a:rPr lang="hr-HR" sz="2400" dirty="0"/>
              <a:t>stabilizacija obalnih građevina (dublje temeljenje i slično);</a:t>
            </a:r>
          </a:p>
          <a:p>
            <a:r>
              <a:rPr lang="hr-HR" sz="2400" dirty="0"/>
              <a:t>zabranu građenja na i uz niske obale</a:t>
            </a:r>
          </a:p>
          <a:p>
            <a:endParaRPr lang="hr-HR" b="1" u="sng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EC2C7EF-CF03-45AD-A739-A82A8F19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Uvod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PROTOKOL O INTEGRALNOM UPRAVLJANJU OBALNIM PODRUČJEM (IUOP) 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PLAN INTEGRALNOG UPRAVLJANJA   OBALNIM PODRUČJEM ŠIBENSKO-KNINSKE ŽUPANIJE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KLIMATSKE PROMJENE I VARIJABILNOST I UČINCI U OBALNOM PODRUČJU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PREPORUKE ZA JAČANJE OTPORNOSTI OBALA NA UTJECAJE KLIMATSKIH PROMJENA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r-HR" sz="2800" dirty="0"/>
              <a:t>Zaključak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hr-HR" sz="2800" dirty="0"/>
          </a:p>
          <a:p>
            <a:pPr marL="109728" indent="0">
              <a:buClr>
                <a:schemeClr val="tx1"/>
              </a:buClr>
              <a:buSzPct val="100000"/>
              <a:buNone/>
            </a:pPr>
            <a:endParaRPr lang="hr-HR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Sadržaj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3F2C7B6-DB4B-49C0-9DFB-6245A756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Zaštita obala s građevinama u moru ispred obale</a:t>
            </a:r>
          </a:p>
          <a:p>
            <a:r>
              <a:rPr lang="hr-HR" sz="1800" dirty="0"/>
              <a:t>Zaštita obala od štetnog djelovanja mora, posebno valova, podrazumijeva izgradnju zaštitnih objekata ispred obale </a:t>
            </a:r>
          </a:p>
          <a:p>
            <a:r>
              <a:rPr lang="hr-HR" sz="1800" dirty="0"/>
              <a:t>Razbijači valova, koji se izvode kao višeslojni nasipi ili potopljene građevine, postavljaju se u moru ispred obale kako bi smanjili energiju valova</a:t>
            </a:r>
          </a:p>
          <a:p>
            <a:pPr marL="109728" indent="0">
              <a:buNone/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Slika 10. Tipične izvedbe zaštitnih građevina u moru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/>
          </a:p>
          <a:p>
            <a:endParaRPr lang="hr-HR" sz="2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3AAEE46-E7BF-4B96-95F7-BA916ABB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088C48-F441-4475-B21F-3693E25B4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8957" y="3200400"/>
            <a:ext cx="7036443" cy="2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79D6D16-188B-4D4D-8656-EEDCE22F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b="1" u="sng" dirty="0"/>
              <a:t>Razbijači valova</a:t>
            </a:r>
          </a:p>
          <a:p>
            <a:r>
              <a:rPr lang="hr-HR" sz="2000" dirty="0"/>
              <a:t>Razbijači valova su klasične konstrukcije koje se tradicionalno koriste u zaštiti luka i privezišta. Sve značajnije luke ih imaju, a planiranje, projektiranje i izvedba ovih građevina su standardna praksa. </a:t>
            </a:r>
          </a:p>
          <a:p>
            <a:r>
              <a:rPr lang="hr-HR" sz="2000" dirty="0">
                <a:latin typeface="+mj-lt"/>
              </a:rPr>
              <a:t>Razlikujemo 3 tipa: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2000" dirty="0">
                <a:effectLst/>
                <a:latin typeface="+mj-lt"/>
                <a:ea typeface="Times New Roman" panose="02020603050405020304" pitchFamily="18" charset="0"/>
              </a:rPr>
              <a:t>Razbijači valova povezani s kopnom</a:t>
            </a:r>
            <a:endParaRPr lang="hr-HR" sz="2000" dirty="0">
              <a:latin typeface="+mj-lt"/>
            </a:endParaRPr>
          </a:p>
          <a:p>
            <a:pPr marL="452628" indent="-342900">
              <a:buFont typeface="+mj-lt"/>
              <a:buAutoNum type="arabicPeriod"/>
            </a:pPr>
            <a:r>
              <a:rPr lang="hr-HR" sz="2000" dirty="0">
                <a:effectLst/>
                <a:latin typeface="+mj-lt"/>
                <a:ea typeface="Times New Roman" panose="02020603050405020304" pitchFamily="18" charset="0"/>
              </a:rPr>
              <a:t>Razbijači valova izgrađeni uz obalu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2000" dirty="0">
                <a:latin typeface="+mj-lt"/>
              </a:rPr>
              <a:t>Potopljeni razbijači valova (sprudovi)</a:t>
            </a:r>
          </a:p>
          <a:p>
            <a:pPr marL="452628" indent="-342900">
              <a:buFont typeface="+mj-lt"/>
              <a:buAutoNum type="arabicPeriod"/>
            </a:pPr>
            <a:endParaRPr lang="hr-HR" sz="2000" dirty="0">
              <a:latin typeface="+mj-lt"/>
            </a:endParaRPr>
          </a:p>
          <a:p>
            <a:pPr marL="109728" indent="0">
              <a:buNone/>
            </a:pPr>
            <a:r>
              <a:rPr lang="hr-HR" sz="1600" b="0" i="1" u="none" strike="noStrike" baseline="0" dirty="0">
                <a:latin typeface="+mj-lt"/>
              </a:rPr>
              <a:t>                                    Slika 11. Razbijači valova</a:t>
            </a:r>
            <a:endParaRPr lang="hr-HR" sz="1600" i="1" dirty="0">
              <a:latin typeface="+mj-lt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58EA5AB-F498-4147-B0C6-A1C8D932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FCC75B-0CB0-474D-AD58-40D50CB9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284"/>
            <a:ext cx="4588995" cy="16012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4963F67-B0DE-4E9E-8940-D96DCA03D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03" y="4274284"/>
            <a:ext cx="4499538" cy="16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3C2B4AD-5007-46CA-AD0A-25B5F9FDE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Kada je riječ o ušćima i njihovoj osjetljivosti na klimatske promjene, ključne varijable uključuju srednju razinu mora, režim valova, oscilacije mora te otjecanje voda izazvano kišama. </a:t>
            </a:r>
          </a:p>
          <a:p>
            <a:r>
              <a:rPr lang="hr-HR" dirty="0"/>
              <a:t>Uzimajući u obzir različite karakteristike ušća, važno je prilagoditi mjere zaštite i upravljanja okolišem kako bi se adekvatno odgovorilo na promjene uzrokovane klimatskim faktorima. Ovo uključuje praćenje razina mora, valova, oscilacija voda te razvoj prilagodljivih strategija koje uzimaju u obzir lokalne uvjete i izazove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D3CD1FC-16CF-456D-8F43-347D0D7B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C468517-4D7F-4D1E-AF64-31CE43E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209"/>
            <a:ext cx="8229600" cy="1143000"/>
          </a:xfrm>
        </p:spPr>
        <p:txBody>
          <a:bodyPr/>
          <a:lstStyle/>
          <a:p>
            <a:r>
              <a:rPr lang="hr-HR" dirty="0"/>
              <a:t>5.2 Zaštita estuarija i ušća</a:t>
            </a:r>
          </a:p>
        </p:txBody>
      </p:sp>
    </p:spTree>
    <p:extLst>
      <p:ext uri="{BB962C8B-B14F-4D97-AF65-F5344CB8AC3E}">
        <p14:creationId xmlns:p14="http://schemas.microsoft.com/office/powerpoint/2010/main" val="422303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0B42F81-4581-434B-8567-E47DA0EDF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U obalnim naseljima, komunalna infrastruktura obuhvaća prometnu, energetsku, vodoopskrbnu, odvodnju otpadnih i oborinskih voda te površinskih voda. </a:t>
            </a:r>
          </a:p>
          <a:p>
            <a:r>
              <a:rPr lang="hr-HR" dirty="0"/>
              <a:t>Ova infrastruktura je vitalna za održivost obalnih naselja, ali je suočena s dva glavna izazova: utjecajem mora i sezonskom neravnomjernosti korištenja. </a:t>
            </a:r>
          </a:p>
          <a:p>
            <a:r>
              <a:rPr lang="hr-HR" dirty="0"/>
              <a:t>Direktno ili indirektno, more utječe na komunalnu infrastrukturu, što rezultira plavljenjem, korozijom, i drugim oštećenjima.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9603562-DCAC-41B5-ACE8-B73F06B1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57F5A30-7FF9-40C2-9E87-473F2CFF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5.3 Zaštita obalne komunalne infrastrukture</a:t>
            </a:r>
          </a:p>
        </p:txBody>
      </p:sp>
    </p:spTree>
    <p:extLst>
      <p:ext uri="{BB962C8B-B14F-4D97-AF65-F5344CB8AC3E}">
        <p14:creationId xmlns:p14="http://schemas.microsoft.com/office/powerpoint/2010/main" val="309392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13B1B29-FAEB-4221-A511-8ACEE6D1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09600"/>
            <a:ext cx="8266272" cy="586740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Rješenja za umanjivanje negativnih utjecaja klimatskih promjena ovise o različitim čimbenicima, ali postoje neka univerzalna načela koja se mogu primijeniti. </a:t>
            </a:r>
          </a:p>
          <a:p>
            <a:r>
              <a:rPr lang="hr-HR" dirty="0"/>
              <a:t>Infrastrukturu treba postaviti što dalje od obalne crte kako bi se izbjegao izravan utjecaj mora i valova. </a:t>
            </a:r>
          </a:p>
          <a:p>
            <a:r>
              <a:rPr lang="hr-HR" dirty="0"/>
              <a:t>Važno je da se infrastruktura postavi što više iznad srednje razine mora kako bi se zaštitila od poplava. Ključno je odrediti odgovarajuće udaljenosti i dubine polaganja, što ovisi o specifičnostima obalnog područja.</a:t>
            </a:r>
          </a:p>
          <a:p>
            <a:r>
              <a:rPr lang="hr-HR" dirty="0"/>
              <a:t>Materijali koji se koriste u obalnoj zoni trebaju biti otporni na koroziju i visoke temperature te čvrsti kako bi podnijeli dodatna opterećenja i slijeganje terena. </a:t>
            </a:r>
          </a:p>
          <a:p>
            <a:r>
              <a:rPr lang="hr-HR" dirty="0"/>
              <a:t>Treba voditi računa o razdvajanju kanalizacije i odvodnje oborinskih voda te primjeni integralnih rješenja odvodnje bez cjevovoda.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D7C3250-7013-449A-9E09-60DF659A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9CA6C09-E6F9-4264-B0C4-E5057BFF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Ovaj plan je pokazni primjer uspješnog integriranja teme prilagodbe klimatskim promjenama u upravljanje obalnim područjem.</a:t>
            </a:r>
          </a:p>
          <a:p>
            <a:r>
              <a:rPr lang="hr-HR" dirty="0"/>
              <a:t>Adaptacija na klimatske promjene proces koji zahtijeva stalnu reviziju i prilagodbu. Stoga je potrebno kontinuirano praćenje promjena u okolišu, evaluacija učinkovitosti mjera i fleksibilnost u pristupu.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4065A0F-8466-4B63-81AB-FDB9FC1F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0826F15-6C72-4B32-BA12-ED59D805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Zaključak</a:t>
            </a:r>
          </a:p>
        </p:txBody>
      </p:sp>
    </p:spTree>
    <p:extLst>
      <p:ext uri="{BB962C8B-B14F-4D97-AF65-F5344CB8AC3E}">
        <p14:creationId xmlns:p14="http://schemas.microsoft.com/office/powerpoint/2010/main" val="292011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200" dirty="0"/>
              <a:t>Planet Zemlja se suočava s neospornim utjecajem klimatskih promjena. Povećanje prosječne globalne temperature, uzrokovano emisijom stakleničkih plinova u atmosferu, dovodi do niza zabrinjavajućih posljedica. </a:t>
            </a:r>
          </a:p>
          <a:p>
            <a:r>
              <a:rPr lang="hr-HR" sz="2200" dirty="0"/>
              <a:t>Rast razine mora, ekstremnije vremenske pojave, topljenje ledenjaka i promjene u padalinama</a:t>
            </a:r>
          </a:p>
          <a:p>
            <a:r>
              <a:rPr lang="en-US" sz="2200" dirty="0" err="1"/>
              <a:t>Svjesni</a:t>
            </a:r>
            <a:r>
              <a:rPr lang="en-US" sz="2200" dirty="0"/>
              <a:t> </a:t>
            </a:r>
            <a:r>
              <a:rPr lang="en-US" sz="2200" dirty="0" err="1"/>
              <a:t>ozbiljnosti</a:t>
            </a:r>
            <a:r>
              <a:rPr lang="en-US" sz="2200" dirty="0"/>
              <a:t> </a:t>
            </a:r>
            <a:r>
              <a:rPr lang="en-US" sz="2200" dirty="0" err="1"/>
              <a:t>situacije</a:t>
            </a:r>
            <a:r>
              <a:rPr lang="en-US" sz="2200" dirty="0"/>
              <a:t>, </a:t>
            </a:r>
            <a:r>
              <a:rPr lang="en-US" sz="2200" dirty="0" err="1"/>
              <a:t>lokalne</a:t>
            </a:r>
            <a:r>
              <a:rPr lang="en-US" sz="2200" dirty="0"/>
              <a:t> </a:t>
            </a:r>
            <a:r>
              <a:rPr lang="en-US" sz="2200" dirty="0" err="1"/>
              <a:t>vlasti</a:t>
            </a:r>
            <a:r>
              <a:rPr lang="en-US" sz="2200" dirty="0"/>
              <a:t> u </a:t>
            </a:r>
            <a:r>
              <a:rPr lang="en-US" sz="2200" dirty="0" err="1"/>
              <a:t>Šibensko-Kninskoj</a:t>
            </a:r>
            <a:r>
              <a:rPr lang="en-US" sz="2200" dirty="0"/>
              <a:t> </a:t>
            </a:r>
            <a:r>
              <a:rPr lang="en-US" sz="2200" dirty="0" err="1"/>
              <a:t>županiji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2015. </a:t>
            </a:r>
            <a:r>
              <a:rPr lang="en-US" sz="2200" dirty="0" err="1"/>
              <a:t>godine</a:t>
            </a:r>
            <a:r>
              <a:rPr lang="en-US" sz="2200" dirty="0"/>
              <a:t> </a:t>
            </a:r>
            <a:r>
              <a:rPr lang="en-US" sz="2200" dirty="0" err="1"/>
              <a:t>usvojile</a:t>
            </a:r>
            <a:r>
              <a:rPr lang="en-US" sz="2200" dirty="0"/>
              <a:t> Plan </a:t>
            </a:r>
            <a:r>
              <a:rPr lang="en-US" sz="2200" dirty="0" err="1"/>
              <a:t>integralnog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obalnim</a:t>
            </a:r>
            <a:r>
              <a:rPr lang="en-US" sz="2200" dirty="0"/>
              <a:t> </a:t>
            </a:r>
            <a:r>
              <a:rPr lang="en-US" sz="2200" dirty="0" err="1"/>
              <a:t>područjem</a:t>
            </a:r>
            <a:r>
              <a:rPr lang="en-US" sz="2200" dirty="0"/>
              <a:t>. </a:t>
            </a:r>
            <a:r>
              <a:rPr lang="en-US" sz="2200" dirty="0" err="1"/>
              <a:t>Ovaj</a:t>
            </a:r>
            <a:r>
              <a:rPr lang="en-US" sz="2200" dirty="0"/>
              <a:t> plan </a:t>
            </a:r>
            <a:r>
              <a:rPr lang="en-US" sz="2200" dirty="0" err="1"/>
              <a:t>predstavlja</a:t>
            </a:r>
            <a:r>
              <a:rPr lang="en-US" sz="2200" dirty="0"/>
              <a:t> </a:t>
            </a:r>
            <a:r>
              <a:rPr lang="en-US" sz="2200" dirty="0" err="1"/>
              <a:t>ključni</a:t>
            </a:r>
            <a:r>
              <a:rPr lang="en-US" sz="2200" dirty="0"/>
              <a:t> instrument za </a:t>
            </a:r>
            <a:r>
              <a:rPr lang="en-US" sz="2200" dirty="0" err="1"/>
              <a:t>suočavanje</a:t>
            </a:r>
            <a:r>
              <a:rPr lang="en-US" sz="2200" dirty="0"/>
              <a:t> s </a:t>
            </a:r>
            <a:r>
              <a:rPr lang="en-US" sz="2200" dirty="0" err="1"/>
              <a:t>klimatskim</a:t>
            </a:r>
            <a:r>
              <a:rPr lang="en-US" sz="2200" dirty="0"/>
              <a:t> </a:t>
            </a:r>
            <a:r>
              <a:rPr lang="en-US" sz="2200" dirty="0" err="1"/>
              <a:t>promjenama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izgradnju</a:t>
            </a:r>
            <a:r>
              <a:rPr lang="en-US" sz="2200" dirty="0"/>
              <a:t> </a:t>
            </a:r>
            <a:r>
              <a:rPr lang="en-US" sz="2200" dirty="0" err="1"/>
              <a:t>otpornijeg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održivog</a:t>
            </a:r>
            <a:r>
              <a:rPr lang="en-US" sz="2200" dirty="0"/>
              <a:t> </a:t>
            </a:r>
            <a:r>
              <a:rPr lang="en-US" sz="2200" dirty="0" err="1"/>
              <a:t>obalnog</a:t>
            </a:r>
            <a:r>
              <a:rPr lang="en-US" sz="2200" dirty="0"/>
              <a:t> </a:t>
            </a:r>
            <a:r>
              <a:rPr lang="en-US" sz="2200" dirty="0" err="1"/>
              <a:t>područja</a:t>
            </a:r>
            <a:r>
              <a:rPr lang="en-US" sz="22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UVOD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99C5CF8-E456-4B42-9525-399CD7BDD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latin typeface="+mj-lt"/>
              </a:rPr>
              <a:t>Protokol o integralnom upravljanju obalnim područjem (IUOP) je međunarodni pravni instrument koji je 2008. usvojila Barcelonska konvencija o zaštiti morskog okoliša i obalnog područja Sredozemlja (Barcelonska konvencija) </a:t>
            </a:r>
            <a:r>
              <a:rPr lang="pl-PL" sz="2200" dirty="0">
                <a:latin typeface="+mj-lt"/>
              </a:rPr>
              <a:t>te je isti stupio na snagu u ožujku 2011. godine</a:t>
            </a:r>
          </a:p>
          <a:p>
            <a:r>
              <a:rPr lang="hr-HR" sz="2200" dirty="0">
                <a:effectLst/>
                <a:latin typeface="+mj-lt"/>
                <a:ea typeface="Times New Roman" panose="02020603050405020304" pitchFamily="18" charset="0"/>
              </a:rPr>
              <a:t>Protokol je prvi međunarodni pravni dokument koji uvodi obvezu integralnog upravljanja obalnim područjem. </a:t>
            </a:r>
          </a:p>
          <a:p>
            <a:r>
              <a:rPr lang="hr-HR" sz="2200" dirty="0">
                <a:effectLst/>
                <a:latin typeface="+mj-lt"/>
                <a:ea typeface="Times New Roman" panose="02020603050405020304" pitchFamily="18" charset="0"/>
              </a:rPr>
              <a:t>Do danas ga je ratificirala Europska unija i dvanaest zemalja, uključujući Republiku Hrvatsku</a:t>
            </a:r>
            <a:r>
              <a:rPr lang="hr-HR" sz="2200" dirty="0">
                <a:latin typeface="+mj-lt"/>
                <a:ea typeface="Times New Roman" panose="02020603050405020304" pitchFamily="18" charset="0"/>
              </a:rPr>
              <a:t> 2012. godine</a:t>
            </a:r>
            <a:r>
              <a:rPr lang="hr-HR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2EDB1F0-753C-4543-9F65-A54901EC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1698509-8714-4BC3-BC85-C55CE8D7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39" y="279209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2. PROTOKOL O INTEGRALNOM UPRAVLJANJU OBALNIM PODRUČJEM (IUOP):</a:t>
            </a:r>
          </a:p>
        </p:txBody>
      </p:sp>
    </p:spTree>
    <p:extLst>
      <p:ext uri="{BB962C8B-B14F-4D97-AF65-F5344CB8AC3E}">
        <p14:creationId xmlns:p14="http://schemas.microsoft.com/office/powerpoint/2010/main" val="21806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F81F9DB-EBB7-4874-B7CC-9F0A16FE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Šibensko-kninska županija prva je u Hrvatskoj donijela Plan integralnog upravljanja obalnim područjem</a:t>
            </a:r>
          </a:p>
          <a:p>
            <a:r>
              <a:rPr lang="hr-HR" dirty="0"/>
              <a:t>Spada u grupu indikativnih planova (planovi bez zakonske snage, ali koji daju smjernice kako upravljati određenom problematikom te)</a:t>
            </a:r>
          </a:p>
          <a:p>
            <a:r>
              <a:rPr lang="hr-HR" dirty="0"/>
              <a:t>Izrađen je u okviru projekta „Integracija učinaka klimatske varijabilnosti i promjena u nacionalne strategije za primjenu Protokola o integralnom upravljanju obalnim područjima” i dio je projektnih aktivnosti Centra za regionalne aktivnosti Programa prioritetnih akcija (PAP/RAC) koji djeluje pri Mediteranskom akcijskom planu (MAP).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34E04E5-C303-4CB2-A058-3CC0C930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E18F59A5-8723-48F2-804F-712FAA32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3. PLAN INTEGRALNOG UPRAVLJANJA OBALNIM PODRUČJEM ŠIBENSKO-KNINSKE ŽUPANIJE</a:t>
            </a:r>
          </a:p>
        </p:txBody>
      </p:sp>
    </p:spTree>
    <p:extLst>
      <p:ext uri="{BB962C8B-B14F-4D97-AF65-F5344CB8AC3E}">
        <p14:creationId xmlns:p14="http://schemas.microsoft.com/office/powerpoint/2010/main" val="125050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011D418-02C7-4CA1-82DE-010B7E33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2" y="1219200"/>
            <a:ext cx="4329298" cy="5188744"/>
          </a:xfrm>
        </p:spPr>
        <p:txBody>
          <a:bodyPr>
            <a:normAutofit fontScale="47500" lnSpcReduction="20000"/>
          </a:bodyPr>
          <a:lstStyle/>
          <a:p>
            <a:r>
              <a:rPr lang="hr-HR" sz="3300" dirty="0"/>
              <a:t>Plan je dovršen u rujnu 2015. godine te će se uključiti u lokalne prostorne planove, strategiju regionalnog razvoja i druge dokumente. </a:t>
            </a:r>
          </a:p>
          <a:p>
            <a:r>
              <a:rPr lang="hr-HR" sz="3300" dirty="0"/>
              <a:t>uključuje sve otoke, obalni pojas širine 1000 m od obalne crte, te pojas mora u širini od 300 m od obalne crte</a:t>
            </a:r>
          </a:p>
          <a:p>
            <a:r>
              <a:rPr lang="hr-HR" sz="3300" dirty="0"/>
              <a:t>za obuhvat plana predložena je nešto fleksibilnija i šira granica </a:t>
            </a:r>
          </a:p>
          <a:p>
            <a:r>
              <a:rPr lang="hr-HR" sz="3300" dirty="0"/>
              <a:t>lokalne administrativne jedinice koje graniče s morem - Šibenik, Skradin, Vodice, Murter-Kornati, Pirovac, Tisno, Tribunj, Bilice, Primošten i Rogoznica. </a:t>
            </a:r>
          </a:p>
          <a:p>
            <a:r>
              <a:rPr lang="hr-HR" sz="3300" dirty="0"/>
              <a:t>s morske strane Protokol definira vanjsku granicu teritorijalnog mora kao obuhvat za IUOP pa je tu granicu moguće uzeti kao indikativnu i za Obalni plan</a:t>
            </a:r>
          </a:p>
          <a:p>
            <a:r>
              <a:rPr lang="hr-HR" sz="3300" dirty="0"/>
              <a:t>proširuje se i na unutrašnjost te zahvaća cijelo područje sliva rijeke Krke</a:t>
            </a:r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ECF1C14-8606-4B81-9805-BF3BCE54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22B0F25-92F5-48B8-9FA4-186AA98E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176"/>
            <a:ext cx="8229600" cy="1143000"/>
          </a:xfrm>
        </p:spPr>
        <p:txBody>
          <a:bodyPr/>
          <a:lstStyle/>
          <a:p>
            <a:r>
              <a:rPr lang="hr-HR" dirty="0"/>
              <a:t>Obuhvat plana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BF6C70-2DA5-44FA-B07E-0C2B0B70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10" y="1494832"/>
            <a:ext cx="4612878" cy="44958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EA7666-389D-47F8-8B70-EDA66A6AFD2F}"/>
              </a:ext>
            </a:extLst>
          </p:cNvPr>
          <p:cNvSpPr txBox="1"/>
          <p:nvPr/>
        </p:nvSpPr>
        <p:spPr>
          <a:xfrm>
            <a:off x="4448552" y="1069352"/>
            <a:ext cx="4576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/>
              <a:t>Slika 1. </a:t>
            </a:r>
            <a:r>
              <a:rPr lang="hr-HR" sz="1600" i="1" dirty="0"/>
              <a:t>Obuhvat plana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35442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3B8CF12-A406-4687-841B-E1C6BBEF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„Klimatska promjena" </a:t>
            </a:r>
            <a:r>
              <a:rPr lang="hr-HR" dirty="0"/>
              <a:t>definira se kao stanje klime karakterizirano promjenama srednje vrijednosti  i/ili varijabilnosti njezinih značajki, koje traju neko vrijeme, najčešće tijekom jednog desetljeća ili  duže. </a:t>
            </a:r>
          </a:p>
          <a:p>
            <a:r>
              <a:rPr lang="hr-HR" b="1" dirty="0"/>
              <a:t>„Klimatska varijabilnost" </a:t>
            </a:r>
            <a:r>
              <a:rPr lang="hr-HR" dirty="0"/>
              <a:t>se definira kao varijacije srednjih vrijednosti stanja klime u kraćim vremenskim razdobljima kao što su mjeseci, godine, ali sada već i desetljeća, te se sve više razmatra kao pojava vezana uz klimatske promjene, odnosno kao  posljedica antropogenog djelovanja.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AF52779-C6E7-4331-825A-194A57DD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974BE01-1C14-4532-B944-662E33B3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4.KLIMATSKE PROMJENE I VARIJABILNOST I UČINCI U OBALNOM PODRUČJU</a:t>
            </a:r>
          </a:p>
        </p:txBody>
      </p:sp>
    </p:spTree>
    <p:extLst>
      <p:ext uri="{BB962C8B-B14F-4D97-AF65-F5344CB8AC3E}">
        <p14:creationId xmlns:p14="http://schemas.microsoft.com/office/powerpoint/2010/main" val="206232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1AA1292-CCD4-46EE-B357-397DD4CD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Izvješće o stanju ljudskog razvoja u Hrvatskoj u 2008. {Klima za promjene}, kojeg je izdao Program Ujedinjenih naroda za razvoj {engl. kratica: UNDP}. </a:t>
            </a:r>
          </a:p>
          <a:p>
            <a:r>
              <a:rPr lang="hr-HR" dirty="0"/>
              <a:t>U okviru ovog projekta napravljena je i procjena mogućih šteta od podizanja razine mora.</a:t>
            </a:r>
          </a:p>
          <a:p>
            <a:r>
              <a:rPr lang="hr-HR" dirty="0"/>
              <a:t>Procjena je napravljena trenutno najpriznatijom metodom za takve procjene, metodom DIVA {</a:t>
            </a:r>
            <a:r>
              <a:rPr lang="hr-HR" dirty="0" err="1"/>
              <a:t>Dynamic</a:t>
            </a:r>
            <a:r>
              <a:rPr lang="hr-HR" dirty="0"/>
              <a:t> </a:t>
            </a:r>
            <a:r>
              <a:rPr lang="hr-HR" dirty="0" err="1"/>
              <a:t>Interactive</a:t>
            </a:r>
            <a:r>
              <a:rPr lang="hr-HR" dirty="0"/>
              <a:t> </a:t>
            </a:r>
            <a:r>
              <a:rPr lang="hr-HR" dirty="0" err="1"/>
              <a:t>Vulnerability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}. </a:t>
            </a:r>
          </a:p>
          <a:p>
            <a:r>
              <a:rPr lang="hr-HR" dirty="0"/>
              <a:t>Rezultati su pokazali da bi krajem stoljeća poplavama moglo biti ugroženo 320-360 km2 obalnoga područja 43.000 do 128.000 ljudi moglo bi biti poplavljeno godišnje; dok bi godišnje štete mogle dosezati od 0,9 do 8,9 milijardi US$.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6DBC3A3-2CFC-4F0E-A954-A71C7031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7D41DE7-14CB-4AD5-B035-91AFBC9B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45" y="1295400"/>
            <a:ext cx="8229600" cy="4525963"/>
          </a:xfrm>
        </p:spPr>
        <p:txBody>
          <a:bodyPr/>
          <a:lstStyle/>
          <a:p>
            <a:r>
              <a:rPr lang="hr-HR" sz="1800" dirty="0"/>
              <a:t>Najvažniji elementi klimatskih promjena su: porast temperature zraka, promjene u oborinskom režimu, promjene u režimu vjetra, porast razine mora, porast površinske temperature mora, porast saliniteta mora i promjene u pojavi olujnih uspora i valova</a:t>
            </a:r>
          </a:p>
          <a:p>
            <a:r>
              <a:rPr lang="hr-HR" sz="1200" i="1" dirty="0"/>
              <a:t> Tablica 1. Vrijednosti globalnih promjena temperature i oborine i procjena kretanja za Šibensko-kninsku županiju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D4B3898-90C6-4502-B398-5C68F30B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52CA-ABF0-4EB2-B4B0-BACBA2BBC9E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A9EC23A-8F5D-4E27-ACA5-076465F1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Klimatski pritisci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2D9ACD-4109-4349-8AAA-2013DA900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838910"/>
            <a:ext cx="6096000" cy="3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5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1633</TotalTime>
  <Words>1891</Words>
  <Application>Microsoft Office PowerPoint</Application>
  <PresentationFormat>Prikaz na zaslonu (4:3)</PresentationFormat>
  <Paragraphs>146</Paragraphs>
  <Slides>25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Klimatske promjene i Plan integralnog upravljanja obalnim područjem Šibensko-kninske županije</vt:lpstr>
      <vt:lpstr>Sadržaj</vt:lpstr>
      <vt:lpstr>1. UVOD</vt:lpstr>
      <vt:lpstr>2. PROTOKOL O INTEGRALNOM UPRAVLJANJU OBALNIM PODRUČJEM (IUOP):</vt:lpstr>
      <vt:lpstr>3. PLAN INTEGRALNOG UPRAVLJANJA OBALNIM PODRUČJEM ŠIBENSKO-KNINSKE ŽUPANIJE</vt:lpstr>
      <vt:lpstr>Obuhvat plana</vt:lpstr>
      <vt:lpstr>4.KLIMATSKE PROMJENE I VARIJABILNOST I UČINCI U OBALNOM PODRUČJU</vt:lpstr>
      <vt:lpstr>PowerPoint prezentacija</vt:lpstr>
      <vt:lpstr>Klimatski pritisci</vt:lpstr>
      <vt:lpstr>Učinci klimatskih promjena u obalnom području</vt:lpstr>
      <vt:lpstr>5. PREPORUKE ZA JAČANJE OTPORNOSTI OBALA NA UTJECAJE KLIMATSKIH PROMJENA</vt:lpstr>
      <vt:lpstr>PowerPoint prezentacija</vt:lpstr>
      <vt:lpstr>Ugroženost obalnog područja na učinke podizanja mora</vt:lpstr>
      <vt:lpstr>5.1 Zaštita obala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5.2 Zaštita estuarija i ušća</vt:lpstr>
      <vt:lpstr>5.3 Zaštita obalne komunalne infrastrukture</vt:lpstr>
      <vt:lpstr>PowerPoint prezentacija</vt:lpstr>
      <vt:lpstr>6. 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Božidar Župan - Klimatske promjene i Plan integralnog upravljanja obalnim područjem Šibensko-kninske županije</dc:title>
  <dc:creator>Bozho</dc:creator>
  <cp:lastModifiedBy>Bozho</cp:lastModifiedBy>
  <cp:revision>154</cp:revision>
  <dcterms:created xsi:type="dcterms:W3CDTF">2022-11-09T18:11:43Z</dcterms:created>
  <dcterms:modified xsi:type="dcterms:W3CDTF">2024-05-04T16:22:19Z</dcterms:modified>
</cp:coreProperties>
</file>