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33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4.xml.rels" ContentType="application/vnd.openxmlformats-package.relationships+xml"/>
  <Override PartName="/ppt/slides/_rels/slide24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23.xml.rels" ContentType="application/vnd.openxmlformats-package.relationships+xml"/>
  <Override PartName="/ppt/slides/_rels/slide32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31.xml.rels" ContentType="application/vnd.openxmlformats-package.relationships+xml"/>
  <Override PartName="/ppt/slides/_rels/slide11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16.xml.rels" ContentType="application/vnd.openxmlformats-package.relationships+xml"/>
  <Override PartName="/ppt/slides/_rels/slide33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34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media/image9.png" ContentType="image/png"/>
  <Override PartName="/ppt/media/image10.png" ContentType="image/png"/>
  <Override PartName="/ppt/media/image13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85E362-532A-460A-BE50-5CDB53232E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573ACA-C8DC-4F87-B593-373EF7E715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CAEC5E-EF49-4A87-9AE3-3D10A419803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CF0610-98E7-4B12-B8F4-760461E24A0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DD1ADF-4FC0-401B-A1EC-CA5C94058D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48A178-3A62-497A-B73F-CCCBFDA789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40113A-8983-4E68-A181-9051EA0844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765D76-7021-4A39-9571-3A146FF7BF3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B90C5F-D0B9-4968-A95D-ACCCD4F951E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8AD604-C320-4780-9378-A49183B914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A0A181-051B-4180-AF84-EEF26E39D9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3360C2-6D22-4306-A69D-17A5E1B876A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DB9E182-2458-43B5-8E9C-2991BAD64F9F}" type="slidenum"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Utjecaj svemirskog vremena na GNSS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2009520" y="-11160"/>
            <a:ext cx="4889880" cy="5669640"/>
          </a:xfrm>
          <a:prstGeom prst="rect">
            <a:avLst/>
          </a:prstGeom>
          <a:ln w="0">
            <a:noFill/>
          </a:ln>
        </p:spPr>
      </p:pic>
      <p:sp>
        <p:nvSpPr>
          <p:cNvPr id="57" name=""/>
          <p:cNvSpPr txBox="1"/>
          <p:nvPr/>
        </p:nvSpPr>
        <p:spPr>
          <a:xfrm>
            <a:off x="7086600" y="5257800"/>
            <a:ext cx="263880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hr-HR" sz="1000" spc="-1" strike="noStrike">
                <a:solidFill>
                  <a:srgbClr val="000000"/>
                </a:solidFill>
                <a:latin typeface="Arial"/>
              </a:rPr>
              <a:t>https://doi.org/10.1007/s11207-022-02006-4</a:t>
            </a:r>
            <a:endParaRPr b="0" lang="hr-H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26640" y="705600"/>
            <a:ext cx="10079640" cy="423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Sunčevim vjetrom se naziva emitiranje plina i čestica s površine zvijezde u prostor. Ovaj proces se također odvija neprekidno i putuje brzinama do više milijuna km/h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Zračenje energije u obliku čestica također je vremenski promjenjivo i povezano sa Sunčevim ciklusima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Solarne baklje (solar flares) su lokalno intenzivirana područja elektromagnetskog zračenja na površini Sunca i često su povezane s područjima Sunčevih pjega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Njihova učestalost raste s aktivnošću Sunca u 11-godišnjim ciklusima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2359800" y="112320"/>
            <a:ext cx="5413680" cy="542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Izbacivanje koronarne mase (coronal mass ejections – CMEs) su događaji na površini Sunca u kojima se u prostor izbaci znatna količina plina i atomskih čestica (protona, elektrona, alfa čestica, ...) (prosječno ~ 10</a:t>
            </a:r>
            <a:r>
              <a:rPr b="0" lang="hr-HR" sz="3200" spc="-1" strike="noStrike" baseline="33000">
                <a:solidFill>
                  <a:srgbClr val="000000"/>
                </a:solidFill>
                <a:latin typeface="Arial"/>
              </a:rPr>
              <a:t>12</a:t>
            </a: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 kg)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Njihova učestalost također raste s povećanjem aktivnosti Sunca u 11-godišnjim ciklusima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279720" y="-11160"/>
            <a:ext cx="5973480" cy="5669640"/>
          </a:xfrm>
          <a:prstGeom prst="rect">
            <a:avLst/>
          </a:prstGeom>
          <a:ln w="0">
            <a:noFill/>
          </a:ln>
        </p:spPr>
      </p:pic>
      <p:sp>
        <p:nvSpPr>
          <p:cNvPr id="67" name=""/>
          <p:cNvSpPr txBox="1"/>
          <p:nvPr/>
        </p:nvSpPr>
        <p:spPr>
          <a:xfrm>
            <a:off x="6257880" y="5029200"/>
            <a:ext cx="3800520" cy="23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hr-HR" sz="1050" spc="-1" strike="noStrike">
                <a:solidFill>
                  <a:srgbClr val="000000"/>
                </a:solidFill>
                <a:latin typeface="Arial"/>
              </a:rPr>
              <a:t>https://www.swpc.noaa.gov/products/solar-cycle-progression</a:t>
            </a:r>
            <a:endParaRPr b="0" lang="hr-H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189800" y="-11160"/>
            <a:ext cx="5125680" cy="5669640"/>
          </a:xfrm>
          <a:prstGeom prst="rect">
            <a:avLst/>
          </a:prstGeom>
          <a:ln w="0">
            <a:noFill/>
          </a:ln>
        </p:spPr>
      </p:pic>
      <p:sp>
        <p:nvSpPr>
          <p:cNvPr id="69" name=""/>
          <p:cNvSpPr txBox="1"/>
          <p:nvPr/>
        </p:nvSpPr>
        <p:spPr>
          <a:xfrm>
            <a:off x="6629400" y="5197680"/>
            <a:ext cx="3348720" cy="2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https://doi.org/10.1029/2006JA012019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 txBox="1"/>
          <p:nvPr/>
        </p:nvSpPr>
        <p:spPr>
          <a:xfrm>
            <a:off x="6629400" y="5197680"/>
            <a:ext cx="3348720" cy="48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https://www.swpc.noaa.gov/products/ace-real-time-solar-wind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169200" y="-11160"/>
            <a:ext cx="637200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Neki od pokazatelja svemirskog vremena: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Solar flux index (SFI) – intenzitet zračenja na valnoj duljini 10,7 cm, koji općenito izvrsno korelira s općom aktivnosti Sunca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Planetary K-index (Kp) – mjera poremećenosti Zemljnog magnetskog polja (horizontalne komponente) od 0 do 9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Svemirsko vrijeme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hr-HR" sz="3200" spc="-1" strike="noStrike">
                <a:solidFill>
                  <a:srgbClr val="000000"/>
                </a:solidFill>
                <a:latin typeface="Arial"/>
              </a:rPr>
              <a:t>Space weather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Utjecaj elektromagnetskog zračenja i električki nabijenih čestica na sustav Zemljine atmosfere i planetarnog magnetizma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Očituje se u okolišnim promjenama, prvenstveno u atmosferi, koje posljedično utječu na tehnologiju, ponajprije satelitske sustave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X-ray Solar Flares classes – solarne baklje su klasificirane u klase prema količini energije u X spektru frekvencija (A, B, C, M i X klase)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G-scale – skala intenziteta geomagnetske oluje (G1 – G5), daje ukupni intenzitet svemirskog vremena kako ga „osjeća” Zemlja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Sunspot number – broj vidljivih Sunčevih pjega putem teleskopa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Itd ...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Zemljina ionosfera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Eletktrički nabijeno područje atmosfere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Električki nabijeno = postojanje slobodnog naboja; tj. slobodnih elektrona i pozitivno nabijenih iona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Ionizacija = proces stvaranja slobodnog naboja u zraku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Izvori ionizacije atmosfere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74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Sunčevo UV zračenje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Sunčevo X zračenje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Kozmičko zračenje iz Svemira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Radon iz tla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Gama zračenje iz tla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Grmljavinska naoblaka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Radioaktivno onečiščenje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1789200" y="23760"/>
            <a:ext cx="654840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2610360" y="23760"/>
            <a:ext cx="49064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Ukupni sadržaj elektrona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TEC (Total Electron Content)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Mjera za stupanj ionizacije u satelitskoj tehnici; ukupan broj elektrona na stazi presjeka 1 m</a:t>
            </a:r>
            <a:r>
              <a:rPr b="0" lang="hr-HR" sz="3200" spc="-1" strike="noStrike" baseline="33000">
                <a:solidFill>
                  <a:srgbClr val="000000"/>
                </a:solidFill>
                <a:latin typeface="Arial"/>
              </a:rPr>
              <a:t>2</a:t>
            </a: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, od satelita do prijamnika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Mjerna jedinica: 1 TECU (TEC unit) = 10</a:t>
            </a:r>
            <a:r>
              <a:rPr b="0" lang="hr-HR" sz="3200" spc="-1" strike="noStrike" baseline="33000">
                <a:solidFill>
                  <a:srgbClr val="000000"/>
                </a:solidFill>
                <a:latin typeface="Arial"/>
              </a:rPr>
              <a:t>16</a:t>
            </a: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 e/m</a:t>
            </a:r>
            <a:r>
              <a:rPr b="0" lang="hr-HR" sz="3200" spc="-1" strike="noStrike" baseline="33000">
                <a:solidFill>
                  <a:srgbClr val="000000"/>
                </a:solidFill>
                <a:latin typeface="Arial"/>
              </a:rPr>
              <a:t>2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Normalne vrijednosti od ~0 pa do nekoliko stotina TECU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1299960" y="135360"/>
            <a:ext cx="7543800" cy="540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1017000" y="228600"/>
            <a:ext cx="7898400" cy="513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821160" y="360"/>
            <a:ext cx="9008640" cy="568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Elektromagnetski spektar zračenja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Do vrha atmosfere dolazi spektar određen temperaturom Sunca (oko 5800K) i internom apsorpcijom prije dostizanja površine zvijezde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U konačnici spektar koji odlazi u Svemir i dolazi do vrha atmosfere, prolaskom kroz atmosferu vrpčasto se upija...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3760" y="93600"/>
            <a:ext cx="10079640" cy="552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Ukupni sadržaj elektrona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TEC varira prostorno i vremenski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Vremenske promjene mogu biti periodične ili neperiodične (slučajne)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Ukupni sadržaj elektrona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Periodične promjene TEC: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Sunčeva aktivnost (period: 11 godina)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Deklinacija (period: 1 godina)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Visina (period: 1 dan)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Sunčeva rotacija (period: 27 dana)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ENSO (El Nino/La Nina) ciklusi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Ukupni sadržaj elektrona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Neperiodične promjene TEC: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Sunčeve (geomagnetske) oluje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Putujući ionosferski poremećaji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Meteorološke nepogode (npr. tropski cikloni)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Tektonska i vulkanska aktivnost (radon, akustički valovi, aerosol)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Ukupni sadržaj elektrona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Pokazuje se da pogreške u određivanju položaja putem GNSS sustava jako dobro koreliraju s vrijednošću TEC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Tema za iduće predavanje ...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286640" y="-11160"/>
            <a:ext cx="755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Sunce tokom vremena varira intenzitet zračenja s periodima od oko 11 godina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Riječ je o davno poznatim Sunčevim ciklusima koji su zamijećeni još pred više stoljeća, promatrajući broj Sunčevih pjega na njegovoj površini putem teleskopa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281160" y="925920"/>
            <a:ext cx="4290840" cy="387468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5253480" y="685800"/>
            <a:ext cx="4347720" cy="435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1062720" y="-11160"/>
            <a:ext cx="80078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Sunce tokom vremena varira intenzitet zračenja s periodima od oko 11 godina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Riječ je o davno poznatim Sunčevim ciklusima koji su zamijećeni još pred više stoljeća, promatrajući broj Sunčevih pjega na njegovoj površini putem teleskopa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Sunce i njegove promjene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Sunčevim vjetrom se naziva emitiranje plina i čestica s površine zvijezde u prostor. Ovaj proces se također odvija neprekidno i putuje brzinama do više milijuna km/h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Zračenje energije u obliku čestica također je vremenski promjenjivo i povezano sa Sunčevim ciklusima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Application>LibreOffice/7.6.4.1$Linux_X86_64 LibreOffice_project/60$Build-1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2024-05-07T19:27:47Z</dcterms:created>
  <dc:creator>Ivan Toman</dc:creator>
  <dc:description/>
  <dc:language>en-US</dc:language>
  <cp:lastModifiedBy>Ivan Toman</cp:lastModifiedBy>
  <dcterms:modified xsi:type="dcterms:W3CDTF">2024-05-07T21:26:33Z</dcterms:modified>
  <cp:revision>16</cp:revision>
  <dc:subject/>
  <dc:title/>
</cp:coreProperties>
</file>